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33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65" r:id="rId10"/>
    <p:sldId id="290" r:id="rId11"/>
    <p:sldId id="291" r:id="rId12"/>
    <p:sldId id="292" r:id="rId13"/>
    <p:sldId id="284" r:id="rId14"/>
    <p:sldId id="262" r:id="rId15"/>
    <p:sldId id="293" r:id="rId16"/>
    <p:sldId id="294" r:id="rId17"/>
    <p:sldId id="295" r:id="rId18"/>
    <p:sldId id="263" r:id="rId19"/>
    <p:sldId id="276" r:id="rId20"/>
    <p:sldId id="296" r:id="rId21"/>
    <p:sldId id="297" r:id="rId22"/>
    <p:sldId id="298" r:id="rId23"/>
    <p:sldId id="299" r:id="rId24"/>
    <p:sldId id="300" r:id="rId25"/>
    <p:sldId id="285" r:id="rId26"/>
    <p:sldId id="286" r:id="rId27"/>
    <p:sldId id="287" r:id="rId28"/>
    <p:sldId id="289" r:id="rId29"/>
    <p:sldId id="268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48A88E-F4BB-412E-B93C-511410205BAF}">
          <p14:sldIdLst>
            <p14:sldId id="256"/>
            <p14:sldId id="277"/>
            <p14:sldId id="278"/>
            <p14:sldId id="279"/>
            <p14:sldId id="280"/>
            <p14:sldId id="281"/>
            <p14:sldId id="282"/>
            <p14:sldId id="283"/>
            <p14:sldId id="265"/>
            <p14:sldId id="290"/>
            <p14:sldId id="291"/>
            <p14:sldId id="292"/>
            <p14:sldId id="284"/>
            <p14:sldId id="262"/>
            <p14:sldId id="293"/>
            <p14:sldId id="294"/>
            <p14:sldId id="295"/>
            <p14:sldId id="263"/>
            <p14:sldId id="276"/>
            <p14:sldId id="296"/>
            <p14:sldId id="297"/>
            <p14:sldId id="298"/>
            <p14:sldId id="299"/>
            <p14:sldId id="300"/>
            <p14:sldId id="285"/>
            <p14:sldId id="286"/>
            <p14:sldId id="287"/>
            <p14:sldId id="289"/>
            <p14:sldId id="268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04" autoAdjust="0"/>
    <p:restoredTop sz="75929"/>
  </p:normalViewPr>
  <p:slideViewPr>
    <p:cSldViewPr snapToGrid="0">
      <p:cViewPr varScale="1">
        <p:scale>
          <a:sx n="68" d="100"/>
          <a:sy n="68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D8606-277A-0B49-975B-041BA93166FF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BCB11-1DF7-5740-9C18-7A4CFF34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38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here Military service seems to have a bigger impact than gender on being select4ed. With about a 23% SCHNCE OF BEING Accepted based on prior military service </a:t>
            </a:r>
          </a:p>
          <a:p>
            <a:endParaRPr lang="en-US" dirty="0"/>
          </a:p>
          <a:p>
            <a:r>
              <a:rPr lang="en-US" dirty="0"/>
              <a:t>The other matrix shows more correlations – we can see the biggest correlation is between year and females accepted at .35</a:t>
            </a:r>
          </a:p>
          <a:p>
            <a:endParaRPr lang="en-US" dirty="0"/>
          </a:p>
          <a:p>
            <a:r>
              <a:rPr lang="en-US" dirty="0"/>
              <a:t>Lastly we have budget </a:t>
            </a:r>
            <a:r>
              <a:rPr lang="en-US" dirty="0" err="1"/>
              <a:t>correltation</a:t>
            </a:r>
            <a:r>
              <a:rPr lang="en-US" dirty="0"/>
              <a:t> budget seems to have had a negative impact on hiring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negative correlation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relationship between two variables such that as the value of one variable increases, the other decreases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BCB11-1DF7-5740-9C18-7A4CFF3415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6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BCB11-1DF7-5740-9C18-7A4CFF3415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4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7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8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B5CB0661-DC11-C8FC-E0D5-8CAAF4A6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D749-3B15-A196-0B66-97F8254A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Men vs.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BCC96-9150-A10B-ED7F-6DFAE598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>
                <a:cs typeface="Aparajita" panose="020B0502040204020203" pitchFamily="18" charset="0"/>
              </a:rPr>
              <a:t>Who rules the sky (and beyond) when it comes to NASA hiring rates?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B494B3-2652-95D7-7AE1-3747182096BD}"/>
              </a:ext>
            </a:extLst>
          </p:cNvPr>
          <p:cNvSpPr txBox="1"/>
          <p:nvPr/>
        </p:nvSpPr>
        <p:spPr>
          <a:xfrm>
            <a:off x="6607918" y="6098645"/>
            <a:ext cx="5500541" cy="646331"/>
          </a:xfrm>
          <a:prstGeom prst="rect">
            <a:avLst/>
          </a:prstGeom>
          <a:gradFill>
            <a:gsLst>
              <a:gs pos="31000">
                <a:schemeClr val="accent4">
                  <a:lumMod val="7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Kaity Tainer, Cynthia Cardenas, </a:t>
            </a:r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Hunter, Kendra Sawyer, Rachael Reich, Stacey Gonzalez</a:t>
            </a:r>
          </a:p>
        </p:txBody>
      </p:sp>
    </p:spTree>
    <p:extLst>
      <p:ext uri="{BB962C8B-B14F-4D97-AF65-F5344CB8AC3E}">
        <p14:creationId xmlns:p14="http://schemas.microsoft.com/office/powerpoint/2010/main" val="292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101-77E8-3F9D-98AA-DA4C5A67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D6EA-1D4B-515C-713A-5EBC4F46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was gathered from the NASA website</a:t>
            </a:r>
          </a:p>
          <a:p>
            <a:r>
              <a:rPr lang="en-US" dirty="0">
                <a:solidFill>
                  <a:schemeClr val="bg1"/>
                </a:solidFill>
              </a:rPr>
              <a:t>•Data includes information on 714,193 astronauts. (sample size)</a:t>
            </a:r>
          </a:p>
          <a:p>
            <a:r>
              <a:rPr lang="en-US" dirty="0">
                <a:solidFill>
                  <a:schemeClr val="bg1"/>
                </a:solidFill>
              </a:rPr>
              <a:t>Wrangle Data</a:t>
            </a:r>
          </a:p>
          <a:p>
            <a:r>
              <a:rPr lang="en-US" dirty="0">
                <a:solidFill>
                  <a:schemeClr val="bg1"/>
                </a:solidFill>
              </a:rPr>
              <a:t>•We took multiple data sets and combined them in order to run our </a:t>
            </a:r>
          </a:p>
          <a:p>
            <a:r>
              <a:rPr lang="en-US" dirty="0">
                <a:solidFill>
                  <a:schemeClr val="bg1"/>
                </a:solidFill>
              </a:rPr>
              <a:t>analysis </a:t>
            </a:r>
          </a:p>
          <a:p>
            <a:r>
              <a:rPr lang="en-US" dirty="0">
                <a:solidFill>
                  <a:schemeClr val="bg1"/>
                </a:solidFill>
              </a:rPr>
              <a:t>•We dropped unnecessary data </a:t>
            </a:r>
          </a:p>
          <a:p>
            <a:r>
              <a:rPr lang="en-US" dirty="0">
                <a:solidFill>
                  <a:schemeClr val="bg1"/>
                </a:solidFill>
              </a:rPr>
              <a:t>•Dropped missing data </a:t>
            </a:r>
          </a:p>
          <a:p>
            <a:r>
              <a:rPr lang="en-US" dirty="0">
                <a:solidFill>
                  <a:schemeClr val="bg1"/>
                </a:solidFill>
              </a:rPr>
              <a:t>•We recoded data from words (int64) to Boolean operators (True/False)</a:t>
            </a:r>
          </a:p>
          <a:p>
            <a:r>
              <a:rPr lang="en-US" dirty="0">
                <a:solidFill>
                  <a:schemeClr val="bg1"/>
                </a:solidFill>
              </a:rPr>
              <a:t>•Square root space walk and space flight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 in order for it to meet </a:t>
            </a:r>
          </a:p>
          <a:p>
            <a:r>
              <a:rPr lang="en-US" dirty="0">
                <a:solidFill>
                  <a:schemeClr val="bg1"/>
                </a:solidFill>
              </a:rPr>
              <a:t>the normal distribution assumption for an independent t test </a:t>
            </a:r>
          </a:p>
        </p:txBody>
      </p:sp>
    </p:spTree>
    <p:extLst>
      <p:ext uri="{BB962C8B-B14F-4D97-AF65-F5344CB8AC3E}">
        <p14:creationId xmlns:p14="http://schemas.microsoft.com/office/powerpoint/2010/main" val="24542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DE41-44F8-9415-3F99-52E1B3C4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725B-BEB0-D797-3BA1-527F7302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Age- mean: 38.158317, std: 7.615960, min: 24.5995, </a:t>
            </a:r>
          </a:p>
          <a:p>
            <a:r>
              <a:rPr lang="en-US" dirty="0">
                <a:solidFill>
                  <a:schemeClr val="bg1"/>
                </a:solidFill>
              </a:rPr>
              <a:t>max: 73.5633</a:t>
            </a:r>
          </a:p>
          <a:p>
            <a:r>
              <a:rPr lang="en-US" dirty="0">
                <a:solidFill>
                  <a:schemeClr val="bg1"/>
                </a:solidFill>
              </a:rPr>
              <a:t>•Education- mean- 7.548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Flights- mean: 2.3599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)- mean: 1210.822</a:t>
            </a:r>
          </a:p>
          <a:p>
            <a:r>
              <a:rPr lang="en-US" dirty="0">
                <a:solidFill>
                  <a:schemeClr val="bg1"/>
                </a:solidFill>
              </a:rPr>
              <a:t>•Space Walks- mean: 1.322</a:t>
            </a:r>
          </a:p>
          <a:p>
            <a:r>
              <a:rPr lang="en-US" dirty="0">
                <a:solidFill>
                  <a:schemeClr val="bg1"/>
                </a:solidFill>
              </a:rPr>
              <a:t>•Males Accepted in NASA Program- mean: 60.037</a:t>
            </a:r>
          </a:p>
          <a:p>
            <a:r>
              <a:rPr lang="en-US" dirty="0">
                <a:solidFill>
                  <a:schemeClr val="bg1"/>
                </a:solidFill>
              </a:rPr>
              <a:t>•Females Accepted in NASA Program- mean: 12.444</a:t>
            </a:r>
          </a:p>
          <a:p>
            <a:r>
              <a:rPr lang="en-US" dirty="0">
                <a:solidFill>
                  <a:schemeClr val="bg1"/>
                </a:solidFill>
              </a:rPr>
              <a:t>•Budget</a:t>
            </a:r>
          </a:p>
        </p:txBody>
      </p:sp>
    </p:spTree>
    <p:extLst>
      <p:ext uri="{BB962C8B-B14F-4D97-AF65-F5344CB8AC3E}">
        <p14:creationId xmlns:p14="http://schemas.microsoft.com/office/powerpoint/2010/main" val="25684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03E1-53E6-3FE4-9994-9205C317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Specific Methods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44F4-49B6-E688-8B76-2788E3BDF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Python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Correlation matrix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Tableau </a:t>
            </a:r>
          </a:p>
        </p:txBody>
      </p:sp>
    </p:spTree>
    <p:extLst>
      <p:ext uri="{BB962C8B-B14F-4D97-AF65-F5344CB8AC3E}">
        <p14:creationId xmlns:p14="http://schemas.microsoft.com/office/powerpoint/2010/main" val="258391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C35D-3778-04AA-F314-8F3CF5DA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59123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Evaluation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30B8-BFC2-8751-9403-841771EA8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>
                <a:solidFill>
                  <a:schemeClr val="bg1"/>
                </a:solidFill>
              </a:rPr>
              <a:t>What is the difference between the hiring rate of males and females that are admitted into the NASA program in the last 10 years?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>
                <a:solidFill>
                  <a:schemeClr val="bg1"/>
                </a:solidFill>
              </a:rPr>
              <a:t>What is the ratio of males to females that are sent on space missions?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4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A53A-A3FB-80E9-11EB-2986020F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84095"/>
            <a:ext cx="10134600" cy="5556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Correlations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88FD915D-296C-35AD-4E89-F89DA2BE7765}"/>
              </a:ext>
            </a:extLst>
          </p:cNvPr>
          <p:cNvSpPr txBox="1">
            <a:spLocks/>
          </p:cNvSpPr>
          <p:nvPr/>
        </p:nvSpPr>
        <p:spPr>
          <a:xfrm>
            <a:off x="201997" y="1039719"/>
            <a:ext cx="11737454" cy="419657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     a=</a:t>
            </a:r>
            <a:r>
              <a:rPr lang="en-US" dirty="0" err="1">
                <a:solidFill>
                  <a:schemeClr val="bg1"/>
                </a:solidFill>
              </a:rPr>
              <a:t>sns.heatmap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heatmap.corr</a:t>
            </a:r>
            <a:r>
              <a:rPr lang="en-US" dirty="0">
                <a:solidFill>
                  <a:schemeClr val="bg1"/>
                </a:solidFill>
              </a:rPr>
              <a:t>(), </a:t>
            </a:r>
            <a:r>
              <a:rPr lang="en-US" dirty="0" err="1">
                <a:solidFill>
                  <a:schemeClr val="bg1"/>
                </a:solidFill>
              </a:rPr>
              <a:t>annot</a:t>
            </a:r>
            <a:r>
              <a:rPr lang="en-US" dirty="0">
                <a:solidFill>
                  <a:schemeClr val="bg1"/>
                </a:solidFill>
              </a:rPr>
              <a:t>=True)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     a=</a:t>
            </a:r>
            <a:r>
              <a:rPr lang="en-US" dirty="0" err="1">
                <a:solidFill>
                  <a:schemeClr val="bg1"/>
                </a:solidFill>
              </a:rPr>
              <a:t>sns.heatmap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matrix.corr</a:t>
            </a:r>
            <a:r>
              <a:rPr lang="en-US" dirty="0">
                <a:solidFill>
                  <a:schemeClr val="bg1"/>
                </a:solidFill>
              </a:rPr>
              <a:t>(), </a:t>
            </a:r>
            <a:r>
              <a:rPr lang="en-US" dirty="0" err="1">
                <a:solidFill>
                  <a:schemeClr val="bg1"/>
                </a:solidFill>
              </a:rPr>
              <a:t>annot</a:t>
            </a:r>
            <a:r>
              <a:rPr lang="en-US" dirty="0">
                <a:solidFill>
                  <a:schemeClr val="bg1"/>
                </a:solidFill>
              </a:rPr>
              <a:t>=True)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 descr="Chart, treemap chart&#10;&#10;Description automatically generated">
            <a:extLst>
              <a:ext uri="{FF2B5EF4-FFF2-40B4-BE49-F238E27FC236}">
                <a16:creationId xmlns:a16="http://schemas.microsoft.com/office/drawing/2014/main" id="{5554A3BD-1910-53F2-C2CE-248965EA1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09" y="2190033"/>
            <a:ext cx="5036061" cy="3883742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AFFA8A54-F939-E1D5-9BE0-0FE6229CE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9" y="2917825"/>
            <a:ext cx="4746350" cy="315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9045-0205-A75D-7A60-EFCD6921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88" y="-33618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Sample T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4C76D-8AB5-6CB0-9CCC-68850C1776EC}"/>
              </a:ext>
            </a:extLst>
          </p:cNvPr>
          <p:cNvSpPr txBox="1"/>
          <p:nvPr/>
        </p:nvSpPr>
        <p:spPr>
          <a:xfrm>
            <a:off x="536675" y="1230198"/>
            <a:ext cx="47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males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02D5D-0E32-6C85-55AA-C79CF5845CD1}"/>
              </a:ext>
            </a:extLst>
          </p:cNvPr>
          <p:cNvSpPr txBox="1"/>
          <p:nvPr/>
        </p:nvSpPr>
        <p:spPr>
          <a:xfrm>
            <a:off x="536675" y="3740983"/>
            <a:ext cx="466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females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48EE77-B93C-5B09-7736-E31B970B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423955"/>
            <a:ext cx="10134600" cy="416734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null hypothesis, mean = 50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Alternate hypothesis, the mean is not equal to 50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Results: The p-value is less than 0.05, alternate hypothesis is correct.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null hypothesis , mean = 50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Alternate hypothesis , the mean is not equal to 50 results.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p-value is less than 0.05the alternate hypothesis is correct.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AF72F5-B71E-8ABF-7A5D-A6586C78B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5" y="1547655"/>
            <a:ext cx="801370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12CBB-6B12-F122-DB04-5E16203BD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75" y="4102812"/>
            <a:ext cx="8166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4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39D1-D272-3A14-22DF-9C3E1ABD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13B4D4-9CFF-22BE-F536-4CDD13CB2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804394"/>
            <a:ext cx="10134600" cy="4167345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null hypothesis , both the means are equal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Alternate hypothesis , the means are not equal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p-value is less than 0.05, the alternate hypothesis is correct.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2823A0-EDC9-9DD4-2D8B-9478ACDC1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50" y="2012389"/>
            <a:ext cx="105791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AB1B-8749-D813-0106-415DC4A9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346975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06F069-6CF3-2A85-A01B-810AAE02E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671" y="1765162"/>
            <a:ext cx="5131932" cy="4539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C6924-90C5-EAB5-2CF1-E91A94C0D984}"/>
              </a:ext>
            </a:extLst>
          </p:cNvPr>
          <p:cNvSpPr txBox="1"/>
          <p:nvPr/>
        </p:nvSpPr>
        <p:spPr>
          <a:xfrm>
            <a:off x="845942" y="1168672"/>
            <a:ext cx="4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Males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6FF31-F09F-A112-BDD1-BAB3EB322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3100"/>
            <a:ext cx="5115409" cy="4581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CE636-1ED6-6DFB-E264-004B1CD2C3DD}"/>
              </a:ext>
            </a:extLst>
          </p:cNvPr>
          <p:cNvSpPr txBox="1"/>
          <p:nvPr/>
        </p:nvSpPr>
        <p:spPr>
          <a:xfrm>
            <a:off x="6224766" y="1168672"/>
            <a:ext cx="35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Females by year</a:t>
            </a:r>
          </a:p>
        </p:txBody>
      </p:sp>
    </p:spTree>
    <p:extLst>
      <p:ext uri="{BB962C8B-B14F-4D97-AF65-F5344CB8AC3E}">
        <p14:creationId xmlns:p14="http://schemas.microsoft.com/office/powerpoint/2010/main" val="221619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06F-E978-F4CF-C89D-38826F44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85800-8533-D986-6766-4675903B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014" y="151788"/>
            <a:ext cx="8243971" cy="3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6061E-5A5A-D285-BFA4-1627CD4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4" y="3533930"/>
            <a:ext cx="8243971" cy="31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065-551F-EEFD-9ED5-40FB4D14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DF459-671C-9124-43D9-B1ED4169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2"/>
          <a:stretch/>
        </p:blipFill>
        <p:spPr>
          <a:xfrm>
            <a:off x="538737" y="1067640"/>
            <a:ext cx="11258963" cy="47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A8E6-A0C2-616E-D423-8867A5A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Rachael Reich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CE675A-2C7F-08BE-100F-7E718AF6E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120" y="1328651"/>
            <a:ext cx="2617574" cy="4327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33118-57C7-9564-92D9-FB872638AE22}"/>
              </a:ext>
            </a:extLst>
          </p:cNvPr>
          <p:cNvSpPr txBox="1"/>
          <p:nvPr/>
        </p:nvSpPr>
        <p:spPr>
          <a:xfrm>
            <a:off x="4804268" y="2689412"/>
            <a:ext cx="5384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BS </a:t>
            </a:r>
            <a:r>
              <a:rPr lang="en-US" dirty="0">
                <a:solidFill>
                  <a:schemeClr val="bg1"/>
                </a:solidFill>
              </a:rPr>
              <a:t>Mechanical Engineering (Drexel University, 2017)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Rachael is from NJ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After three years in the Semiconductor industry, she transitioned to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17106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21CB-06E2-F551-3639-DCB145B8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6336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Frame of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D7F98-6238-159F-99A2-8EC4A9EEE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1510111"/>
            <a:ext cx="4423241" cy="396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5A90A-79E8-736B-5DB0-05BF5D0A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12" y="1510111"/>
            <a:ext cx="4462659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1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82CB-1F2D-AFC9-EB0C-D5F4AF71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0337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Sample T-test for Females vs Male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821032-7318-E33C-5611-25DF4D24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073" y="2162175"/>
            <a:ext cx="659185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B43C-8DF8-1242-631F-12C189137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87189"/>
            <a:ext cx="10134600" cy="67216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350CEE-7559-97EE-AFF1-0C37D2A36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4377" y="1682563"/>
            <a:ext cx="510324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4D9C-F439-B590-1659-646FDE7C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8283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of Females vs.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5978A5-0F5B-A264-1876-D7E5D3E72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6019" y="1830481"/>
            <a:ext cx="5751504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65AE-8BCC-354C-6E58-DEE79ED5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for Year and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95CF8-26AB-E95F-0359-B1D57384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3353" y="2162175"/>
            <a:ext cx="702529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D7B-61ED-97E5-904A-59048DC6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581" y="82510"/>
            <a:ext cx="10134600" cy="1288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Results: Hiring Rates between Males and Females in NASA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6E50-BB81-8B19-603E-9B41D8CD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828" y="1736487"/>
            <a:ext cx="3329777" cy="396934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When the NASA program was </a:t>
            </a:r>
          </a:p>
          <a:p>
            <a:r>
              <a:rPr lang="en-US" sz="1500" dirty="0">
                <a:solidFill>
                  <a:schemeClr val="bg1"/>
                </a:solidFill>
              </a:rPr>
              <a:t>first started in 1959, it was only </a:t>
            </a:r>
          </a:p>
          <a:p>
            <a:r>
              <a:rPr lang="en-US" sz="1500" dirty="0">
                <a:solidFill>
                  <a:schemeClr val="bg1"/>
                </a:solidFill>
              </a:rPr>
              <a:t>populated by males who had </a:t>
            </a:r>
          </a:p>
          <a:p>
            <a:r>
              <a:rPr lang="en-US" sz="1500" dirty="0">
                <a:solidFill>
                  <a:schemeClr val="bg1"/>
                </a:solidFill>
              </a:rPr>
              <a:t>military background.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In 1978, the first females </a:t>
            </a:r>
          </a:p>
          <a:p>
            <a:r>
              <a:rPr lang="en-US" sz="1500" dirty="0">
                <a:solidFill>
                  <a:schemeClr val="bg1"/>
                </a:solidFill>
              </a:rPr>
              <a:t>were selected as astronaut </a:t>
            </a:r>
          </a:p>
          <a:p>
            <a:r>
              <a:rPr lang="en-US" sz="1500" dirty="0">
                <a:solidFill>
                  <a:schemeClr val="bg1"/>
                </a:solidFill>
              </a:rPr>
              <a:t>candidates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</a:rPr>
              <a:t>Every year since 1978,  the </a:t>
            </a:r>
          </a:p>
          <a:p>
            <a:r>
              <a:rPr lang="en-US" sz="1500" dirty="0">
                <a:solidFill>
                  <a:schemeClr val="bg1"/>
                </a:solidFill>
              </a:rPr>
              <a:t>intake of females into the </a:t>
            </a:r>
          </a:p>
          <a:p>
            <a:r>
              <a:rPr lang="en-US" sz="1500" dirty="0">
                <a:solidFill>
                  <a:schemeClr val="bg1"/>
                </a:solidFill>
              </a:rPr>
              <a:t>program are always less than 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those of males accepted into </a:t>
            </a:r>
          </a:p>
          <a:p>
            <a:r>
              <a:rPr lang="en-US" sz="1500" dirty="0">
                <a:solidFill>
                  <a:schemeClr val="bg1"/>
                </a:solidFill>
              </a:rPr>
              <a:t>the NASA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55DBD-D0B7-F819-CA9B-10C285FE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44" y="1610746"/>
            <a:ext cx="6395258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1C96-6067-EDAF-56CF-8022B1C2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328" y="122450"/>
            <a:ext cx="10134600" cy="12884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Ratio of males to females that are sent on space missions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B2AF-7FF2-CB03-720A-464F0500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841" y="1924338"/>
            <a:ext cx="3289028" cy="396934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Males had a greater number of collective hours on Space flights and Space Walks.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Females had a higher average of individual hours!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318EE-C287-C750-3DE7-A91F5C13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73" y="1455263"/>
            <a:ext cx="38712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279E-09D4-483A-A4E3-5FE0FE86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91" y="-175831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Results: Exploratory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66EE-AC7E-E97A-9BB1-B8B84D03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797" y="1580012"/>
            <a:ext cx="4438141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United States produces the most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Soviet Union and Russia produce the second and third highest number of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Only 9 countries hired both male and female astronauts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2 countries (Iran and South Korea) only have females representing their countries as astronauts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3C1C3-518B-5594-0CD7-0E2D360B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2" y="1340679"/>
            <a:ext cx="6761050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0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B8AB-A342-71C3-6504-7FE01EFA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179" y="545147"/>
            <a:ext cx="10134600" cy="1288489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Exploratory Findings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706F67-298C-3DC9-AF0B-C191C7B3A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4990" y="1774025"/>
            <a:ext cx="5462489" cy="2414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99933-6CC9-EDE6-31B4-67F02FC29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4" y="3875380"/>
            <a:ext cx="5456393" cy="2426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E8A20-ED8F-8AA4-74E6-A5C703A91DA4}"/>
              </a:ext>
            </a:extLst>
          </p:cNvPr>
          <p:cNvSpPr txBox="1"/>
          <p:nvPr/>
        </p:nvSpPr>
        <p:spPr>
          <a:xfrm>
            <a:off x="6775385" y="2372446"/>
            <a:ext cx="406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sz="1800" dirty="0">
                <a:solidFill>
                  <a:srgbClr val="FFFFFF"/>
                </a:solidFill>
              </a:rPr>
              <a:t>udget has no influence on the hiring of female astronauts</a:t>
            </a:r>
            <a:endParaRPr lang="en-US"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259AA-9C65-DB8F-F8D9-4446700058CB}"/>
              </a:ext>
            </a:extLst>
          </p:cNvPr>
          <p:cNvSpPr txBox="1"/>
          <p:nvPr/>
        </p:nvSpPr>
        <p:spPr>
          <a:xfrm>
            <a:off x="1955120" y="4953000"/>
            <a:ext cx="4312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dirty="0">
                <a:solidFill>
                  <a:srgbClr val="FFFFFF"/>
                </a:solidFill>
              </a:rPr>
              <a:t>B</a:t>
            </a:r>
            <a:r>
              <a:rPr lang="en-US" sz="1800" dirty="0">
                <a:solidFill>
                  <a:srgbClr val="FFFFFF"/>
                </a:solidFill>
              </a:rPr>
              <a:t>udget has no significant influence on the hiring of male astronauts</a:t>
            </a:r>
          </a:p>
        </p:txBody>
      </p:sp>
    </p:spTree>
    <p:extLst>
      <p:ext uri="{BB962C8B-B14F-4D97-AF65-F5344CB8AC3E}">
        <p14:creationId xmlns:p14="http://schemas.microsoft.com/office/powerpoint/2010/main" val="2007040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F40-2389-AF66-C3DF-67044917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912" y="385482"/>
            <a:ext cx="10134600" cy="5870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DA3E-595F-D9F7-F487-C328DB636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818" y="1444329"/>
            <a:ext cx="10134600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US is the leading country in having astronauts in both men and women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the US, NASA has only 10% women astronauts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the world women astronauts consist of only 14%</a:t>
            </a:r>
          </a:p>
          <a:p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One question that we asked ourselves is “Did the white house budget for the NASA program have an impact on how many women and men were hired into it?”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2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EB2-36E7-01D4-9BFD-E2B90DFC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93" y="657833"/>
            <a:ext cx="10134600" cy="6650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Cynthia Cardenas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47920-E6EB-65C1-F6FF-CB276B311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434" y="1394851"/>
            <a:ext cx="2585045" cy="4739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DDBF-51A8-851D-AF00-87102BA34789}"/>
              </a:ext>
            </a:extLst>
          </p:cNvPr>
          <p:cNvSpPr txBox="1"/>
          <p:nvPr/>
        </p:nvSpPr>
        <p:spPr>
          <a:xfrm>
            <a:off x="3241964" y="2083072"/>
            <a:ext cx="62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Elementary Education (University of South Florida)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First-grade teacher</a:t>
            </a:r>
          </a:p>
        </p:txBody>
      </p:sp>
    </p:spTree>
    <p:extLst>
      <p:ext uri="{BB962C8B-B14F-4D97-AF65-F5344CB8AC3E}">
        <p14:creationId xmlns:p14="http://schemas.microsoft.com/office/powerpoint/2010/main" val="241045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9F6-DC5F-BBB3-EACC-832323D4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35" y="623047"/>
            <a:ext cx="10134600" cy="573554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4124-3471-DD01-C699-CBECB0EB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759" y="2058809"/>
            <a:ext cx="10134600" cy="3969342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How did your findings impact the world at large?</a:t>
            </a:r>
          </a:p>
          <a:p>
            <a:pPr marR="0" lvl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What's important about this work?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60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6B685-C64E-F0E4-7144-AC8E71B66570}"/>
              </a:ext>
            </a:extLst>
          </p:cNvPr>
          <p:cNvSpPr txBox="1"/>
          <p:nvPr/>
        </p:nvSpPr>
        <p:spPr>
          <a:xfrm>
            <a:off x="2536197" y="2875002"/>
            <a:ext cx="742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0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47D-B230-13F5-78B2-1569E656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00484"/>
            <a:ext cx="10134600" cy="84860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148358-AC2D-3383-1219-34FB32D77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201" y="1500735"/>
            <a:ext cx="2067568" cy="4055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535F8-F6FD-8678-63CD-B48943D07C9B}"/>
              </a:ext>
            </a:extLst>
          </p:cNvPr>
          <p:cNvSpPr txBox="1"/>
          <p:nvPr/>
        </p:nvSpPr>
        <p:spPr>
          <a:xfrm>
            <a:off x="4007224" y="1666582"/>
            <a:ext cx="645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is from Michigan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Marketing Coordinator (San Antonio, TX)</a:t>
            </a:r>
          </a:p>
        </p:txBody>
      </p:sp>
    </p:spTree>
    <p:extLst>
      <p:ext uri="{BB962C8B-B14F-4D97-AF65-F5344CB8AC3E}">
        <p14:creationId xmlns:p14="http://schemas.microsoft.com/office/powerpoint/2010/main" val="278545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FCC1-EAE3-DE2E-B5A2-4729038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2" y="509575"/>
            <a:ext cx="10134600" cy="63074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Kendra Sawyer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80756-26FC-78EB-7A4B-5537E413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759" y="1611847"/>
            <a:ext cx="2861094" cy="381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A333C-1EA7-F5A8-1845-3B6F224ECD1A}"/>
              </a:ext>
            </a:extLst>
          </p:cNvPr>
          <p:cNvSpPr txBox="1"/>
          <p:nvPr/>
        </p:nvSpPr>
        <p:spPr>
          <a:xfrm>
            <a:off x="4292044" y="1949674"/>
            <a:ext cx="6703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BS Music Education (Elizabeth City State University)</a:t>
            </a:r>
          </a:p>
          <a:p>
            <a:r>
              <a:rPr lang="en-US" sz="2000" dirty="0">
                <a:solidFill>
                  <a:schemeClr val="bg1"/>
                </a:solidFill>
              </a:rPr>
              <a:t>Currently employed: Elementary Music Teacher</a:t>
            </a:r>
          </a:p>
        </p:txBody>
      </p:sp>
    </p:spTree>
    <p:extLst>
      <p:ext uri="{BB962C8B-B14F-4D97-AF65-F5344CB8AC3E}">
        <p14:creationId xmlns:p14="http://schemas.microsoft.com/office/powerpoint/2010/main" val="352639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ED88-916F-CC4C-6EC5-423529D77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99247"/>
            <a:ext cx="10134600" cy="4574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Stacey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0FD5A-C377-98CE-5D85-5BAC43ED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853" y="1657596"/>
            <a:ext cx="3542807" cy="3542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881A1-EB9C-B317-F29D-1191920081F9}"/>
              </a:ext>
            </a:extLst>
          </p:cNvPr>
          <p:cNvSpPr txBox="1"/>
          <p:nvPr/>
        </p:nvSpPr>
        <p:spPr>
          <a:xfrm>
            <a:off x="4300748" y="1625068"/>
            <a:ext cx="7227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Political Science</a:t>
            </a:r>
          </a:p>
          <a:p>
            <a:r>
              <a:rPr lang="en-US" dirty="0">
                <a:solidFill>
                  <a:schemeClr val="bg1"/>
                </a:solidFill>
              </a:rPr>
              <a:t>BS Sociology </a:t>
            </a:r>
          </a:p>
          <a:p>
            <a:r>
              <a:rPr lang="en-US" dirty="0">
                <a:solidFill>
                  <a:schemeClr val="bg1"/>
                </a:solidFill>
              </a:rPr>
              <a:t>MS Psychology MPH Public Health and Epidemiology </a:t>
            </a:r>
          </a:p>
          <a:p>
            <a:r>
              <a:rPr lang="en-US" dirty="0" err="1">
                <a:solidFill>
                  <a:schemeClr val="bg1"/>
                </a:solidFill>
              </a:rPr>
              <a:t>Phd</a:t>
            </a:r>
            <a:r>
              <a:rPr lang="en-US" dirty="0">
                <a:solidFill>
                  <a:schemeClr val="bg1"/>
                </a:solidFill>
              </a:rPr>
              <a:t> International Psychology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Massive Incident Reaction Team certification from Homeland Security</a:t>
            </a:r>
          </a:p>
          <a:p>
            <a:r>
              <a:rPr lang="en-US" dirty="0">
                <a:solidFill>
                  <a:schemeClr val="bg1"/>
                </a:solidFill>
              </a:rPr>
              <a:t>Retired Commander of the United States Army Air Defense Artillery Certified Officer of the Philadelphia Police Department and Critical Incident and Trauma certification.</a:t>
            </a:r>
          </a:p>
          <a:p>
            <a:r>
              <a:rPr lang="en-US" dirty="0">
                <a:solidFill>
                  <a:schemeClr val="bg1"/>
                </a:solidFill>
              </a:rPr>
              <a:t>NCIC / PCIC certification, SQL certification, Bias and Diversity certification from the Anti-Defamation League </a:t>
            </a:r>
          </a:p>
        </p:txBody>
      </p:sp>
    </p:spTree>
    <p:extLst>
      <p:ext uri="{BB962C8B-B14F-4D97-AF65-F5344CB8AC3E}">
        <p14:creationId xmlns:p14="http://schemas.microsoft.com/office/powerpoint/2010/main" val="1891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FDA-54D9-1F39-3870-632CD42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78720"/>
            <a:ext cx="10134600" cy="65301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Kaity Tainer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BD765-A41C-4338-3191-AB00732C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758" y="1202258"/>
            <a:ext cx="2858172" cy="4304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44E-5E0C-45D5-8D72-E92612795136}"/>
              </a:ext>
            </a:extLst>
          </p:cNvPr>
          <p:cNvSpPr txBox="1"/>
          <p:nvPr/>
        </p:nvSpPr>
        <p:spPr>
          <a:xfrm>
            <a:off x="4095149" y="2245996"/>
            <a:ext cx="62802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Psychology (University of Washington, 2016)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USPA Member (2016)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Currently Employed: Electrician (Tacoma, WA)</a:t>
            </a:r>
          </a:p>
          <a:p>
            <a:r>
              <a:rPr lang="en-US" dirty="0">
                <a:solidFill>
                  <a:schemeClr val="bg1"/>
                </a:solidFill>
              </a:rPr>
              <a:t>	Commercial/Residential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Past employment: Executive Assistant (Los Angeles, CA)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Desilu</a:t>
            </a:r>
            <a:r>
              <a:rPr lang="en-US" dirty="0">
                <a:solidFill>
                  <a:schemeClr val="bg1"/>
                </a:solidFill>
              </a:rPr>
              <a:t>-Studios (created Star Trek franchise) and Bruce 	Brown Films (The Endless Summer)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5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8E9-BB3C-A525-0B84-F48B65B4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6" y="-122042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8240-C6A6-23C7-AC85-D89FBC1B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90" y="1723855"/>
            <a:ext cx="10134600" cy="396934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President Eisenhower suggested NASA chose from military test pilots </a:t>
            </a:r>
          </a:p>
          <a:p>
            <a:pPr marL="61722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Also proposed NASA to congress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1959-1980: 65% came from the military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Overall less women in the military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Conversations about diversity in the workplace led us to more questions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626D-8D15-C1F5-9E06-A325BB0E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-18072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7C99DA-1ED8-F324-FF5F-5042FCDD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70" y="1022570"/>
            <a:ext cx="10478723" cy="4616230"/>
          </a:xfrm>
          <a:noFill/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70’s: a springboard for women in astronomy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1977: recruitment of NASA skyrocketed because of Nichelle Nichols's help.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Bembo"/>
              </a:rPr>
              <a:t>	Role as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Lieutenant Uhura on Star Trek inspired young girls to become astronauts at NASA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white"/>
                </a:solidFill>
                <a:latin typeface="Bembo"/>
              </a:rPr>
              <a:t>Also played a role recruiting people of color</a:t>
            </a: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Received astronaut training and spoke to colleges about the importance of NASA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Uhura translation (Swahili): “Freedom”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5732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8039</TotalTime>
  <Words>1081</Words>
  <Application>Microsoft Macintosh PowerPoint</Application>
  <PresentationFormat>Widescreen</PresentationFormat>
  <Paragraphs>162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Bembo</vt:lpstr>
      <vt:lpstr>Calibri</vt:lpstr>
      <vt:lpstr>Wingdings</vt:lpstr>
      <vt:lpstr>AdornVTI</vt:lpstr>
      <vt:lpstr>Men vs. Women</vt:lpstr>
      <vt:lpstr>Rachael Reich</vt:lpstr>
      <vt:lpstr>Cynthia Cardenas</vt:lpstr>
      <vt:lpstr>Elesha Hunter</vt:lpstr>
      <vt:lpstr>Kendra Sawyer</vt:lpstr>
      <vt:lpstr>Stacey Gonzalez</vt:lpstr>
      <vt:lpstr>Kaity Tainer </vt:lpstr>
      <vt:lpstr>Background</vt:lpstr>
      <vt:lpstr>Background</vt:lpstr>
      <vt:lpstr>Methods</vt:lpstr>
      <vt:lpstr>Variables</vt:lpstr>
      <vt:lpstr>Specific Methods Used:</vt:lpstr>
      <vt:lpstr>Evaluation Questions</vt:lpstr>
      <vt:lpstr>Correlations</vt:lpstr>
      <vt:lpstr>Simple Sample T Test</vt:lpstr>
      <vt:lpstr>Independent T-test</vt:lpstr>
      <vt:lpstr>Linear Regression</vt:lpstr>
      <vt:lpstr>PowerPoint Presentation</vt:lpstr>
      <vt:lpstr>PowerPoint Presentation</vt:lpstr>
      <vt:lpstr>Data Frame of Budget Analysis</vt:lpstr>
      <vt:lpstr>Single Sample T-test for Females vs Male Budget Analysis</vt:lpstr>
      <vt:lpstr>Correlation Plot</vt:lpstr>
      <vt:lpstr>Linear Regression of Females vs. Budget</vt:lpstr>
      <vt:lpstr>Linear Regression for Year and Budget</vt:lpstr>
      <vt:lpstr>Results: Hiring Rates between Males and Females in NASA</vt:lpstr>
      <vt:lpstr>Results: Ratio of males to females that are sent on space missions </vt:lpstr>
      <vt:lpstr>Results: Exploratory Findings</vt:lpstr>
      <vt:lpstr>Results: Exploratory Findings </vt:lpstr>
      <vt:lpstr>Summary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vs. Women</dc:title>
  <dc:creator>Kaitlyn Tainer</dc:creator>
  <cp:lastModifiedBy>Reich,Rachael  (DSHS)</cp:lastModifiedBy>
  <cp:revision>36</cp:revision>
  <dcterms:created xsi:type="dcterms:W3CDTF">2022-05-13T00:02:30Z</dcterms:created>
  <dcterms:modified xsi:type="dcterms:W3CDTF">2022-05-26T20:48:28Z</dcterms:modified>
</cp:coreProperties>
</file>